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3"/>
  </p:handoutMasterIdLst>
  <p:sldIdLst>
    <p:sldId id="519" r:id="rId3"/>
    <p:sldId id="595" r:id="rId5"/>
    <p:sldId id="676" r:id="rId6"/>
    <p:sldId id="677" r:id="rId7"/>
    <p:sldId id="678" r:id="rId8"/>
    <p:sldId id="679" r:id="rId9"/>
    <p:sldId id="680" r:id="rId10"/>
    <p:sldId id="681" r:id="rId11"/>
    <p:sldId id="682" r:id="rId12"/>
  </p:sldIdLst>
  <p:sldSz cx="12192000" cy="6858000"/>
  <p:notesSz cx="6858000" cy="9144000"/>
  <p:custDataLst>
    <p:tags r:id="rId18"/>
  </p:custDataLst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Calibri" panose="020F050202020403020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3" userDrawn="1">
          <p15:clr>
            <a:srgbClr val="A4A3A4"/>
          </p15:clr>
        </p15:guide>
        <p15:guide id="2" pos="286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张 晨皓" initials="张" lastIdx="1" clrIdx="0"/>
  <p:cmAuthor id="2" name="24302" initials="2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/>
    <p:restoredTop sz="79030" autoAdjust="0"/>
  </p:normalViewPr>
  <p:slideViewPr>
    <p:cSldViewPr snapToGrid="0" showGuides="1">
      <p:cViewPr varScale="1">
        <p:scale>
          <a:sx n="68" d="100"/>
          <a:sy n="68" d="100"/>
        </p:scale>
        <p:origin x="1219" y="38"/>
      </p:cViewPr>
      <p:guideLst>
        <p:guide orient="horz" pos="1923"/>
        <p:guide pos="286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gs" Target="tags/tag17.xml"/><Relationship Id="rId17" Type="http://schemas.openxmlformats.org/officeDocument/2006/relationships/commentAuthors" Target="commentAuthors.xml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handoutMaster" Target="handoutMasters/handoutMaster1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D2A48B96-639E-45A3-A0BA-2464DFDB1FAA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2052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0"/>
            <a:r>
              <a:rPr lang="zh-CN" altLang="en-US"/>
              <a:t>第二级</a:t>
            </a:r>
            <a:endParaRPr lang="zh-CN" altLang="en-US"/>
          </a:p>
          <a:p>
            <a:pPr lvl="2" indent="0"/>
            <a:r>
              <a:rPr lang="zh-CN" altLang="en-US"/>
              <a:t>第三级</a:t>
            </a:r>
            <a:endParaRPr lang="zh-CN" altLang="en-US"/>
          </a:p>
          <a:p>
            <a:pPr lvl="3" indent="0"/>
            <a:r>
              <a:rPr lang="zh-CN" altLang="en-US"/>
              <a:t>第四级</a:t>
            </a:r>
            <a:endParaRPr lang="zh-CN" altLang="en-US"/>
          </a:p>
          <a:p>
            <a:pPr lvl="4" indent="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A6837353-30EB-4A48-80EB-173D804AEFBD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rPr lang="zh-CN" altLang="en-US"/>
              <a:t>包括</a:t>
            </a:r>
            <a:r>
              <a:rPr lang="en-US" altLang="zh-CN"/>
              <a:t>darknet53 fpn yolo head </a:t>
            </a:r>
            <a:r>
              <a:rPr lang="zh-CN" altLang="en-US"/>
              <a:t>当有一张图片输入到</a:t>
            </a:r>
            <a:r>
              <a:rPr lang="en-US" altLang="zh-CN"/>
              <a:t>yolov3</a:t>
            </a:r>
            <a:r>
              <a:rPr lang="zh-CN" altLang="en-US"/>
              <a:t>中时，我们首先会使用</a:t>
            </a:r>
            <a:r>
              <a:rPr lang="en-US" altLang="zh-CN"/>
              <a:t>darknet53</a:t>
            </a:r>
            <a:r>
              <a:rPr lang="zh-CN" altLang="en-US"/>
              <a:t>对图片进行特征提取</a:t>
            </a:r>
            <a:r>
              <a:rPr lang="en-US" altLang="zh-CN"/>
              <a:t> </a:t>
            </a:r>
            <a:endParaRPr lang="en-US" altLang="zh-CN"/>
          </a:p>
          <a:p>
            <a:pPr lvl="0"/>
            <a:r>
              <a:rPr lang="en-US" altLang="zh-CN"/>
              <a:t>1.resize</a:t>
            </a:r>
            <a:r>
              <a:rPr lang="zh-CN" altLang="en-US"/>
              <a:t>到</a:t>
            </a:r>
            <a:r>
              <a:rPr lang="en-US" altLang="zh-CN"/>
              <a:t>416*416</a:t>
            </a:r>
            <a:r>
              <a:rPr lang="zh-CN" altLang="en-US"/>
              <a:t>大小</a:t>
            </a:r>
            <a:endParaRPr lang="zh-CN" altLang="en-US"/>
          </a:p>
          <a:p>
            <a:pPr lvl="0"/>
            <a:r>
              <a:rPr lang="en-US" altLang="zh-CN"/>
              <a:t>2.</a:t>
            </a:r>
            <a:r>
              <a:rPr lang="zh-CN" altLang="en-US"/>
              <a:t>再经过卷积层和残差块进行特征提取</a:t>
            </a:r>
            <a:endParaRPr lang="zh-CN" altLang="en-US"/>
          </a:p>
          <a:p>
            <a:pPr lvl="0"/>
            <a:r>
              <a:rPr lang="en-US" altLang="zh-CN"/>
              <a:t>3.</a:t>
            </a:r>
            <a:r>
              <a:rPr lang="zh-CN" altLang="en-US"/>
              <a:t>最终经过</a:t>
            </a:r>
            <a:r>
              <a:rPr lang="en-US" altLang="zh-CN"/>
              <a:t>darknet53</a:t>
            </a:r>
            <a:r>
              <a:rPr lang="zh-CN" altLang="en-US"/>
              <a:t>会得到三个有效特征层</a:t>
            </a:r>
            <a:r>
              <a:rPr lang="en-US" altLang="zh-CN"/>
              <a:t> </a:t>
            </a:r>
            <a:r>
              <a:rPr lang="zh-CN" altLang="en-US"/>
              <a:t>这三个特征层分别是</a:t>
            </a:r>
            <a:r>
              <a:rPr lang="en-US" altLang="zh-CN"/>
              <a:t> </a:t>
            </a:r>
            <a:r>
              <a:rPr lang="zh-CN" altLang="en-US"/>
              <a:t>输入的图片压缩</a:t>
            </a:r>
            <a:r>
              <a:rPr lang="en-US" altLang="zh-CN"/>
              <a:t>3</a:t>
            </a:r>
            <a:r>
              <a:rPr lang="zh-CN" altLang="en-US"/>
              <a:t>、</a:t>
            </a:r>
            <a:r>
              <a:rPr lang="en-US" altLang="zh-CN"/>
              <a:t>4</a:t>
            </a:r>
            <a:r>
              <a:rPr lang="zh-CN" altLang="en-US"/>
              <a:t>、</a:t>
            </a:r>
            <a:r>
              <a:rPr lang="en-US" altLang="zh-CN"/>
              <a:t>5</a:t>
            </a:r>
            <a:r>
              <a:rPr lang="zh-CN" altLang="en-US"/>
              <a:t>次的结果</a:t>
            </a:r>
            <a:endParaRPr lang="en-US" altLang="zh-CN"/>
          </a:p>
          <a:p>
            <a:pPr lvl="0"/>
            <a:endParaRPr lang="en-US" altLang="zh-CN"/>
          </a:p>
          <a:p>
            <a:pPr lvl="0"/>
            <a:r>
              <a:rPr lang="zh-CN" altLang="en-US"/>
              <a:t>将三个特征层传入到</a:t>
            </a:r>
            <a:r>
              <a:rPr lang="en-US" altLang="zh-CN"/>
              <a:t>FPN </a:t>
            </a:r>
            <a:r>
              <a:rPr lang="zh-CN" altLang="en-US"/>
              <a:t>（特征金字塔）作用是做加强特征</a:t>
            </a:r>
            <a:r>
              <a:rPr lang="zh-CN" altLang="en-US"/>
              <a:t>融合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zh-CN" altLang="en-US"/>
              <a:t>五次卷积</a:t>
            </a:r>
            <a:r>
              <a:rPr lang="en-US" altLang="zh-CN"/>
              <a:t>-&gt;</a:t>
            </a:r>
            <a:r>
              <a:rPr lang="zh-CN" altLang="en-US"/>
              <a:t>卷积和上采样</a:t>
            </a:r>
            <a:r>
              <a:rPr lang="en-US" altLang="zh-CN"/>
              <a:t>-&gt;</a:t>
            </a:r>
            <a:r>
              <a:rPr lang="zh-CN" altLang="en-US"/>
              <a:t>堆叠</a:t>
            </a:r>
            <a:r>
              <a:rPr lang="en-US" altLang="zh-CN"/>
              <a:t> </a:t>
            </a:r>
            <a:r>
              <a:rPr lang="zh-CN" altLang="en-US"/>
              <a:t>重复多次</a:t>
            </a:r>
            <a:r>
              <a:rPr lang="en-US" altLang="zh-CN"/>
              <a:t> </a:t>
            </a:r>
            <a:r>
              <a:rPr lang="zh-CN" altLang="en-US"/>
              <a:t>构建</a:t>
            </a:r>
            <a:r>
              <a:rPr lang="zh-CN" altLang="en-US"/>
              <a:t>结束</a:t>
            </a:r>
            <a:endParaRPr lang="zh-CN" altLang="en-US"/>
          </a:p>
          <a:p>
            <a:pPr lvl="0"/>
            <a:r>
              <a:rPr lang="zh-CN" altLang="en-US"/>
              <a:t>将三个五次卷积后的结果传入到</a:t>
            </a:r>
            <a:r>
              <a:rPr lang="en-US" altLang="zh-CN"/>
              <a:t>yolo head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zh-CN" altLang="en-US"/>
              <a:t>得到</a:t>
            </a:r>
            <a:r>
              <a:rPr lang="zh-CN" altLang="en-US"/>
              <a:t>预测结果</a:t>
            </a:r>
            <a:endParaRPr lang="zh-CN" altLang="en-US"/>
          </a:p>
          <a:p>
            <a:pPr lvl="0"/>
            <a:endParaRPr lang="zh-CN" altLang="en-US"/>
          </a:p>
          <a:p>
            <a:pPr lvl="0"/>
            <a:r>
              <a:rPr lang="en-US" altLang="zh-CN"/>
              <a:t>255</a:t>
            </a:r>
            <a:r>
              <a:rPr lang="zh-CN" altLang="en-US"/>
              <a:t>怎么</a:t>
            </a:r>
            <a:r>
              <a:rPr lang="zh-CN" altLang="en-US"/>
              <a:t>来的？</a:t>
            </a:r>
            <a:endParaRPr lang="zh-CN" altLang="en-US"/>
          </a:p>
          <a:p>
            <a:pPr lvl="0"/>
            <a:r>
              <a:rPr lang="zh-CN" altLang="en-US"/>
              <a:t>由于每一个网格点都具有三个先验框，所以</a:t>
            </a:r>
            <a:r>
              <a:rPr lang="en-US" altLang="zh-CN"/>
              <a:t>255 = 3 * 85</a:t>
            </a:r>
            <a:endParaRPr lang="zh-CN" altLang="en-US"/>
          </a:p>
          <a:p>
            <a:pPr lvl="0"/>
            <a:r>
              <a:rPr lang="zh-CN" altLang="en-US"/>
              <a:t>其中的85可以拆分为4+1+80，其中的4代表先验框的调整参数</a:t>
            </a:r>
            <a:r>
              <a:rPr lang="en-US" altLang="zh-CN"/>
              <a:t>(</a:t>
            </a:r>
            <a:r>
              <a:rPr lang="zh-CN" altLang="en-US"/>
              <a:t>也就是我们需要四个参数对先验框进行调整来得到预测结果</a:t>
            </a:r>
            <a:r>
              <a:rPr lang="en-US" altLang="zh-CN"/>
              <a:t>)</a:t>
            </a:r>
            <a:r>
              <a:rPr lang="zh-CN" altLang="en-US"/>
              <a:t>，1代表先验框内是否包含物体，80代表的是这个先验框的种类</a:t>
            </a:r>
            <a:r>
              <a:rPr lang="en-US" altLang="zh-CN"/>
              <a:t>(coco</a:t>
            </a:r>
            <a:r>
              <a:rPr lang="zh-CN" altLang="en-US"/>
              <a:t>数据集</a:t>
            </a:r>
            <a:r>
              <a:rPr lang="en-US" altLang="zh-CN"/>
              <a:t>)</a:t>
            </a:r>
            <a:r>
              <a:rPr lang="zh-CN" altLang="en-US"/>
              <a:t>，由于coco分了80类，当然如果是自己的数据集</a:t>
            </a:r>
            <a:r>
              <a:rPr lang="en-US" altLang="zh-CN"/>
              <a:t>(</a:t>
            </a:r>
            <a:r>
              <a:rPr lang="zh-CN" altLang="en-US"/>
              <a:t>比如只区分猫和狗</a:t>
            </a:r>
            <a:r>
              <a:rPr lang="en-US" altLang="zh-CN"/>
              <a:t> </a:t>
            </a:r>
            <a:r>
              <a:rPr lang="zh-CN" altLang="en-US"/>
              <a:t>那么可以把</a:t>
            </a:r>
            <a:r>
              <a:rPr lang="en-US" altLang="zh-CN"/>
              <a:t>80</a:t>
            </a:r>
            <a:r>
              <a:rPr lang="zh-CN" altLang="en-US"/>
              <a:t>改成</a:t>
            </a:r>
            <a:r>
              <a:rPr lang="en-US" altLang="zh-CN"/>
              <a:t>2)</a:t>
            </a:r>
            <a:r>
              <a:rPr lang="zh-CN" altLang="en-US"/>
              <a:t>所以这里是80。如果YoloV3只检测两类物体，那么这个85就变为了4+1+2 = 7。</a:t>
            </a:r>
            <a:endParaRPr lang="zh-CN" altLang="en-US"/>
          </a:p>
          <a:p>
            <a:pPr lvl="0"/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t>batch=64：训练中每次使用的图像数量，也称为批处理大小。这里设置为64，表示在每次模型更新时，使用64张图像来计算梯度和更新模型权重。</a:t>
            </a:r>
          </a:p>
          <a:p>
            <a:pPr lvl="0"/>
          </a:p>
          <a:p>
            <a:pPr lvl="0"/>
            <a:r>
              <a:t>subdivisions=16：批处理的子分割数。这个参数将批处理分割成更小的部分，每个子部分有16个图像。这有助于节省内存并提高训练效率。</a:t>
            </a:r>
          </a:p>
          <a:p>
            <a:pPr lvl="0"/>
          </a:p>
          <a:p>
            <a:pPr lvl="0"/>
            <a:r>
              <a:t>width=608、height=608、channels=3：这些参数定义了模型期望接收的图像尺寸和通道数。通常情况下，这表示输入图像的宽度和高度为608像素，通道数为3（RGB图像）。</a:t>
            </a:r>
          </a:p>
          <a:p>
            <a:pPr lvl="0"/>
          </a:p>
          <a:p>
            <a:pPr lvl="0"/>
            <a:r>
              <a:t>momentum=0.9：优化算法中的动量参数。它表示在更新模型参数时，考虑历史梯度的比重。较高的动量可以加速收敛。</a:t>
            </a:r>
          </a:p>
          <a:p>
            <a:pPr lvl="0"/>
          </a:p>
          <a:p>
            <a:pPr lvl="0"/>
            <a:r>
              <a:t>decay=0.0005：权重衰减（weight decay）的速率。这个参数控制着模型权重在训练过程中衰减的速度，有助于防止过拟合。</a:t>
            </a:r>
          </a:p>
          <a:p>
            <a:pPr lvl="0"/>
          </a:p>
          <a:p>
            <a:pPr lvl="0"/>
            <a:r>
              <a:t>angle=0、saturation=1.5、exposure=1.5、hue=0.1：这些参数通常是数据增强的一部分。数据增强通过对训练图像进行旋转、调整饱和度、曝光和色调等方式，增加训练数据的多样性，有助于提升模型的鲁棒性和泛化能力。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t>batch=64：训练中每次使用的图像数量，也称为批处理大小。这里设置为64，表示在每次模型更新时，使用64张图像来计算梯度和更新模型权重。</a:t>
            </a:r>
          </a:p>
          <a:p>
            <a:pPr lvl="0"/>
          </a:p>
          <a:p>
            <a:pPr lvl="0"/>
            <a:r>
              <a:t>subdivisions=16：批处理的子分割数。这个参数将批处理分割成更小的部分，每个子部分有16个图像。这有助于节省内存并提高训练效率。</a:t>
            </a:r>
          </a:p>
          <a:p>
            <a:pPr lvl="0"/>
          </a:p>
          <a:p>
            <a:pPr lvl="0"/>
            <a:r>
              <a:t>width=608、height=608、channels=3：这些参数定义了模型期望接收的图像尺寸和通道数。通常情况下，这表示输入图像的宽度和高度为608像素，通道数为3（RGB图像）。</a:t>
            </a:r>
          </a:p>
          <a:p>
            <a:pPr lvl="0"/>
          </a:p>
          <a:p>
            <a:pPr lvl="0"/>
            <a:r>
              <a:t>momentum=0.9：优化算法中的动量参数。它表示在更新模型参数时，考虑历史梯度的比重。较高的动量可以加速收敛。</a:t>
            </a:r>
          </a:p>
          <a:p>
            <a:pPr lvl="0"/>
          </a:p>
          <a:p>
            <a:pPr lvl="0"/>
            <a:r>
              <a:t>decay=0.0005：权重衰减（weight decay）的速率。这个参数控制着模型权重在训练过程中衰减的速度，有助于防止过拟合。</a:t>
            </a:r>
          </a:p>
          <a:p>
            <a:pPr lvl="0"/>
          </a:p>
          <a:p>
            <a:pPr lvl="0"/>
            <a:r>
              <a:t>angle=0、saturation=1.5、exposure=1.5、hue=0.1：这些参数通常是数据增强的一部分。数据增强通过对训练图像进行旋转、调整饱和度、曝光和色调等方式，增加训练数据的多样性，有助于提升模型的鲁棒性和泛化能力。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r>
              <a:t># 遍历模型的输出</a:t>
            </a:r>
          </a:p>
          <a:p>
            <a:pPr lvl="0"/>
            <a:r>
              <a:t>for output in outputs:</a:t>
            </a:r>
          </a:p>
          <a:p>
            <a:pPr lvl="0"/>
            <a:r>
              <a:t>    # 遍历每个输出的检测结果</a:t>
            </a:r>
          </a:p>
          <a:p>
            <a:pPr lvl="0"/>
            <a:r>
              <a:t>    for detection in output:</a:t>
            </a:r>
          </a:p>
          <a:p>
            <a:pPr lvl="0"/>
            <a:r>
              <a:t>        # 提取置信度得分</a:t>
            </a:r>
          </a:p>
          <a:p>
            <a:pPr lvl="0"/>
            <a:r>
              <a:t>        scores = detection[5:]</a:t>
            </a:r>
          </a:p>
          <a:p>
            <a:pPr lvl="0"/>
            <a:r>
              <a:t>        </a:t>
            </a:r>
          </a:p>
          <a:p>
            <a:pPr lvl="0"/>
            <a:r>
              <a:t>        # 获取具有最高得分的类别索引</a:t>
            </a:r>
          </a:p>
          <a:p>
            <a:pPr lvl="0"/>
            <a:r>
              <a:t>        class_id = np.argmax(scores)</a:t>
            </a:r>
          </a:p>
          <a:p>
            <a:pPr lvl="0"/>
            <a:r>
              <a:t>        </a:t>
            </a:r>
          </a:p>
          <a:p>
            <a:pPr lvl="0"/>
            <a:r>
              <a:t>        # 获取对应类别的置信度得分</a:t>
            </a:r>
          </a:p>
          <a:p>
            <a:pPr lvl="0"/>
            <a:r>
              <a:t>        confidence = scores[class_id]</a:t>
            </a:r>
          </a:p>
          <a:p>
            <a:pPr lvl="0"/>
            <a:r>
              <a:t>        </a:t>
            </a:r>
          </a:p>
          <a:p>
            <a:pPr lvl="0"/>
            <a:r>
              <a:t>        # 检查置信度是否大于0.5</a:t>
            </a:r>
          </a:p>
          <a:p>
            <a:pPr lvl="0"/>
            <a:r>
              <a:t>        if confidence &gt; 0.5:</a:t>
            </a:r>
          </a:p>
          <a:p>
            <a:pPr lvl="0"/>
            <a:r>
              <a:t>            # 计算边界框的位置信息</a:t>
            </a:r>
          </a:p>
          <a:p>
            <a:pPr lvl="0"/>
            <a:r>
              <a:t>            center_x = int(detection[0] * width)</a:t>
            </a:r>
          </a:p>
          <a:p>
            <a:pPr lvl="0"/>
            <a:r>
              <a:t>            center_y = int(detection[1] * height)</a:t>
            </a:r>
          </a:p>
          <a:p>
            <a:pPr lvl="0"/>
            <a:r>
              <a:t>            w = int(detection[2] * width)</a:t>
            </a:r>
          </a:p>
          <a:p>
            <a:pPr lvl="0"/>
            <a:r>
              <a:t>            h = int(detection[3] * height)</a:t>
            </a:r>
          </a:p>
          <a:p>
            <a:pPr lvl="0"/>
          </a:p>
          <a:p>
            <a:pPr lvl="0"/>
            <a:r>
              <a:t>            x = int(center_x - w / 2)</a:t>
            </a:r>
          </a:p>
          <a:p>
            <a:pPr lvl="0"/>
            <a:r>
              <a:t>            y = int(center_y - h / 2)</a:t>
            </a:r>
          </a:p>
          <a:p>
            <a:pPr lvl="0"/>
          </a:p>
          <a:p>
            <a:pPr lvl="0"/>
            <a:r>
              <a:t>            # 将边界框位置、置信度和类别信息存储到相应的列表中</a:t>
            </a:r>
          </a:p>
          <a:p>
            <a:pPr lvl="0"/>
            <a:r>
              <a:t>            boxes.append([x, y, w, h])</a:t>
            </a:r>
          </a:p>
          <a:p>
            <a:pPr lvl="0"/>
            <a:r>
              <a:t>            confidences.append(float(confidence))</a:t>
            </a:r>
          </a:p>
          <a:p>
            <a:pPr lvl="0"/>
            <a:r>
              <a:t>            class_ids.append(class_id)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7170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10" name="矩形 9"/>
          <p:cNvSpPr/>
          <p:nvPr userDrawn="1"/>
        </p:nvSpPr>
        <p:spPr>
          <a:xfrm>
            <a:off x="11419673" y="344536"/>
            <a:ext cx="244945" cy="183709"/>
          </a:xfrm>
          <a:prstGeom prst="rect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110533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079697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10482636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10168296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9845495" y="344536"/>
            <a:ext cx="244945" cy="183709"/>
          </a:xfrm>
          <a:prstGeom prst="rect">
            <a:avLst/>
          </a:prstGeom>
          <a:solidFill>
            <a:schemeClr val="bg1">
              <a:alpha val="80000"/>
            </a:schemeClr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65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932723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4325525" y="153260"/>
            <a:ext cx="4992588" cy="6094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665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  <a:endParaRPr lang="zh-CN" altLang="en-US" dirty="0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339" y="108155"/>
            <a:ext cx="2199227" cy="7479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1800664"/>
            <a:ext cx="4304715" cy="1584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00" dirty="0"/>
          </a:p>
        </p:txBody>
      </p:sp>
      <p:sp>
        <p:nvSpPr>
          <p:cNvPr id="12" name="矩形 11"/>
          <p:cNvSpPr/>
          <p:nvPr userDrawn="1"/>
        </p:nvSpPr>
        <p:spPr>
          <a:xfrm>
            <a:off x="0" y="1"/>
            <a:ext cx="12193219" cy="1724419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100"/>
          </a:p>
        </p:txBody>
      </p:sp>
      <p:sp>
        <p:nvSpPr>
          <p:cNvPr id="13" name="矩形 12"/>
          <p:cNvSpPr/>
          <p:nvPr userDrawn="1"/>
        </p:nvSpPr>
        <p:spPr>
          <a:xfrm>
            <a:off x="4403189" y="1800664"/>
            <a:ext cx="407963" cy="1584000"/>
          </a:xfrm>
          <a:prstGeom prst="rect">
            <a:avLst/>
          </a:prstGeom>
          <a:solidFill>
            <a:srgbClr val="102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0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1343789" y="1951864"/>
            <a:ext cx="2599961" cy="12192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3735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第一部分</a:t>
            </a:r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1" hasCustomPrompt="1"/>
          </p:nvPr>
        </p:nvSpPr>
        <p:spPr>
          <a:xfrm>
            <a:off x="4909628" y="1821276"/>
            <a:ext cx="3298608" cy="818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5" baseline="0">
                <a:solidFill>
                  <a:srgbClr val="10253F"/>
                </a:solidFill>
                <a:latin typeface="Impact" panose="020B0806030902050204" pitchFamily="34" charset="0"/>
              </a:defRPr>
            </a:lvl1pPr>
          </a:lstStyle>
          <a:p>
            <a:pPr lvl="0"/>
            <a:r>
              <a:rPr lang="en-US" altLang="zh-CN" dirty="0"/>
              <a:t>Project review</a:t>
            </a:r>
            <a:endParaRPr lang="zh-CN" altLang="en-US" dirty="0"/>
          </a:p>
        </p:txBody>
      </p:sp>
      <p:sp>
        <p:nvSpPr>
          <p:cNvPr id="18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8424475" y="1821276"/>
            <a:ext cx="3298608" cy="81822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735" b="1" baseline="0">
                <a:solidFill>
                  <a:srgbClr val="10253F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课题综述</a:t>
            </a:r>
            <a:endParaRPr lang="zh-CN" altLang="en-US" dirty="0"/>
          </a:p>
        </p:txBody>
      </p:sp>
      <p:sp>
        <p:nvSpPr>
          <p:cNvPr id="20" name="文本占位符 19"/>
          <p:cNvSpPr>
            <a:spLocks noGrp="1"/>
          </p:cNvSpPr>
          <p:nvPr>
            <p:ph type="body" sz="quarter" idx="13" hasCustomPrompt="1"/>
          </p:nvPr>
        </p:nvSpPr>
        <p:spPr>
          <a:xfrm>
            <a:off x="4909627" y="2830060"/>
            <a:ext cx="3298609" cy="1219200"/>
          </a:xfrm>
          <a:prstGeom prst="rect">
            <a:avLst/>
          </a:prstGeom>
        </p:spPr>
        <p:txBody>
          <a:bodyPr/>
          <a:lstStyle>
            <a:lvl1pPr marL="381000" indent="-381000">
              <a:buFont typeface="Wingdings" panose="05000000000000000000" pitchFamily="2" charset="2"/>
              <a:buChar char="p"/>
              <a:defRPr sz="2135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输入副标题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auto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auto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auto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auto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auto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 indent="-228600"/>
            <a:r>
              <a:rPr lang="zh-CN" altLang="en-US"/>
              <a:t>第二级</a:t>
            </a:r>
            <a:endParaRPr lang="zh-CN" altLang="en-US"/>
          </a:p>
          <a:p>
            <a:pPr lvl="2" indent="-228600"/>
            <a:r>
              <a:rPr lang="zh-CN" altLang="en-US"/>
              <a:t>第三级</a:t>
            </a:r>
            <a:endParaRPr lang="zh-CN" altLang="en-US"/>
          </a:p>
          <a:p>
            <a:pPr lvl="3" indent="-228600"/>
            <a:r>
              <a:rPr lang="zh-CN" altLang="en-US"/>
              <a:t>第四级</a:t>
            </a:r>
            <a:endParaRPr lang="zh-CN" altLang="en-US"/>
          </a:p>
          <a:p>
            <a:pPr lvl="4" indent="-228600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D997B5FA-0921-464F-AAE1-844C04324D75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565CE74E-AB26-4998-AD42-012C4C1AD076}" type="slidenum">
              <a:rPr lang="zh-CN" altLang="en-US" strike="noStrike" noProof="1" smtClean="0">
                <a:latin typeface="+mn-lt"/>
                <a:ea typeface="+mn-ea"/>
                <a:cs typeface="+mn-cs"/>
              </a:rPr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vmlDrawing" Target="../drawings/vmlDrawing1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.png"/><Relationship Id="rId3" Type="http://schemas.openxmlformats.org/officeDocument/2006/relationships/tags" Target="../tags/tag3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tags" Target="../tags/tag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2.bin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vmlDrawing" Target="../drawings/vmlDrawing3.v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tags" Target="../tags/tag5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3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vmlDrawing" Target="../drawings/vmlDrawing4.v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tags" Target="../tags/tag6.xml"/><Relationship Id="rId3" Type="http://schemas.openxmlformats.org/officeDocument/2006/relationships/image" Target="../media/image7.png"/><Relationship Id="rId2" Type="http://schemas.openxmlformats.org/officeDocument/2006/relationships/image" Target="../media/image3.wmf"/><Relationship Id="rId1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0.xml"/><Relationship Id="rId8" Type="http://schemas.openxmlformats.org/officeDocument/2006/relationships/image" Target="../media/image10.png"/><Relationship Id="rId7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tags" Target="../tags/tag8.xml"/><Relationship Id="rId4" Type="http://schemas.openxmlformats.org/officeDocument/2006/relationships/image" Target="../media/image8.png"/><Relationship Id="rId3" Type="http://schemas.openxmlformats.org/officeDocument/2006/relationships/tags" Target="../tags/tag7.xml"/><Relationship Id="rId2" Type="http://schemas.openxmlformats.org/officeDocument/2006/relationships/image" Target="../media/image3.wmf"/><Relationship Id="rId13" Type="http://schemas.openxmlformats.org/officeDocument/2006/relationships/notesSlide" Target="../notesSlides/notesSlide6.xml"/><Relationship Id="rId12" Type="http://schemas.openxmlformats.org/officeDocument/2006/relationships/vmlDrawing" Target="../drawings/vmlDrawing5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1.png"/><Relationship Id="rId1" Type="http://schemas.openxmlformats.org/officeDocument/2006/relationships/oleObject" Target="../embeddings/oleObject5.bin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.png"/><Relationship Id="rId7" Type="http://schemas.openxmlformats.org/officeDocument/2006/relationships/tags" Target="../tags/tag13.xml"/><Relationship Id="rId6" Type="http://schemas.openxmlformats.org/officeDocument/2006/relationships/image" Target="../media/image12.png"/><Relationship Id="rId5" Type="http://schemas.openxmlformats.org/officeDocument/2006/relationships/tags" Target="../tags/tag12.xml"/><Relationship Id="rId4" Type="http://schemas.openxmlformats.org/officeDocument/2006/relationships/image" Target="../media/image8.png"/><Relationship Id="rId3" Type="http://schemas.openxmlformats.org/officeDocument/2006/relationships/tags" Target="../tags/tag11.xml"/><Relationship Id="rId2" Type="http://schemas.openxmlformats.org/officeDocument/2006/relationships/image" Target="../media/image3.wmf"/><Relationship Id="rId11" Type="http://schemas.openxmlformats.org/officeDocument/2006/relationships/notesSlide" Target="../notesSlides/notesSlide7.xml"/><Relationship Id="rId10" Type="http://schemas.openxmlformats.org/officeDocument/2006/relationships/vmlDrawing" Target="../drawings/vmlDrawing6.vml"/><Relationship Id="rId1" Type="http://schemas.openxmlformats.org/officeDocument/2006/relationships/oleObject" Target="../embeddings/oleObject6.bin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vmlDrawing" Target="../drawings/vmlDrawing7.v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tags" Target="../tags/tag15.xml"/><Relationship Id="rId4" Type="http://schemas.openxmlformats.org/officeDocument/2006/relationships/image" Target="../media/image8.png"/><Relationship Id="rId3" Type="http://schemas.openxmlformats.org/officeDocument/2006/relationships/tags" Target="../tags/tag14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7.bin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9.png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8.png"/><Relationship Id="rId3" Type="http://schemas.openxmlformats.org/officeDocument/2006/relationships/tags" Target="../tags/tag16.xml"/><Relationship Id="rId2" Type="http://schemas.openxmlformats.org/officeDocument/2006/relationships/image" Target="../media/image3.wmf"/><Relationship Id="rId13" Type="http://schemas.openxmlformats.org/officeDocument/2006/relationships/notesSlide" Target="../notesSlides/notesSlide9.xml"/><Relationship Id="rId12" Type="http://schemas.openxmlformats.org/officeDocument/2006/relationships/vmlDrawing" Target="../drawings/vmlDrawing8.v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1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2339924"/>
            <a:ext cx="12214225" cy="19177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3076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463"/>
            <a:ext cx="4657725" cy="1576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矩形 11"/>
          <p:cNvSpPr/>
          <p:nvPr/>
        </p:nvSpPr>
        <p:spPr>
          <a:xfrm>
            <a:off x="11666538" y="1797368"/>
            <a:ext cx="323850" cy="3238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13" name="矩形 12"/>
          <p:cNvSpPr/>
          <p:nvPr/>
        </p:nvSpPr>
        <p:spPr>
          <a:xfrm>
            <a:off x="11414125" y="1546860"/>
            <a:ext cx="252413" cy="250825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ctrTitle"/>
          </p:nvPr>
        </p:nvSpPr>
        <p:spPr>
          <a:xfrm>
            <a:off x="-142240" y="2438681"/>
            <a:ext cx="12476480" cy="139933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zh-CN" sz="4800" dirty="0">
                <a:latin typeface="Times New Roman" panose="02020603050405020304" charset="0"/>
                <a:cs typeface="Times New Roman" panose="02020603050405020304" charset="0"/>
              </a:rPr>
              <a:t>基于</a:t>
            </a:r>
            <a:r>
              <a:rPr lang="en-US" altLang="zh-CN" sz="4800" dirty="0">
                <a:latin typeface="Times New Roman" panose="02020603050405020304" charset="0"/>
                <a:cs typeface="Times New Roman" panose="02020603050405020304" charset="0"/>
              </a:rPr>
              <a:t>yolov3</a:t>
            </a:r>
            <a:r>
              <a:rPr lang="zh-CN" altLang="en-US" sz="4800" dirty="0">
                <a:latin typeface="Times New Roman" panose="02020603050405020304" charset="0"/>
                <a:cs typeface="Times New Roman" panose="02020603050405020304" charset="0"/>
              </a:rPr>
              <a:t>的物体</a:t>
            </a:r>
            <a:r>
              <a:rPr lang="zh-CN" altLang="en-US" sz="4800" dirty="0">
                <a:latin typeface="Times New Roman" panose="02020603050405020304" charset="0"/>
                <a:cs typeface="Times New Roman" panose="02020603050405020304" charset="0"/>
              </a:rPr>
              <a:t>检测</a:t>
            </a:r>
            <a:endParaRPr lang="zh-CN" altLang="en-US" sz="480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937178" y="5472119"/>
            <a:ext cx="8618855" cy="465455"/>
          </a:xfrm>
        </p:spPr>
        <p:txBody>
          <a:bodyPr vert="horz" lIns="91440" tIns="45720" rIns="91440" bIns="45720" anchor="t"/>
          <a:p>
            <a:pPr algn="ctr" defTabSz="914400">
              <a:buClrTx/>
              <a:buSzTx/>
            </a:pPr>
            <a:r>
              <a:rPr lang="zh-CN" altLang="en-US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汇报人：</a:t>
            </a:r>
            <a:r>
              <a:rPr lang="zh-CN" altLang="en-US" kern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刘佳鸿</a:t>
            </a:r>
            <a:endParaRPr lang="zh-CN" altLang="en-US" kern="12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2" grpId="0" bldLvl="0" animBg="1"/>
      <p:bldP spid="1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67005" y="1960880"/>
            <a:ext cx="3574415" cy="29362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2400"/>
              <a:t>yolov3检测分两步：</a:t>
            </a:r>
            <a:endParaRPr lang="zh-CN" altLang="en-US" sz="2400"/>
          </a:p>
          <a:p>
            <a:r>
              <a:rPr lang="zh-CN" altLang="en-US" sz="2400"/>
              <a:t>1、确定检测对象位置</a:t>
            </a:r>
            <a:endParaRPr lang="zh-CN" altLang="en-US" sz="2400"/>
          </a:p>
          <a:p>
            <a:r>
              <a:rPr lang="zh-CN" altLang="en-US" sz="2400"/>
              <a:t>2、对检测对象分类（是什么东西）</a:t>
            </a:r>
            <a:endParaRPr lang="zh-CN" altLang="en-US" sz="2400"/>
          </a:p>
          <a:p>
            <a:r>
              <a:rPr lang="zh-CN" altLang="en-US" sz="2400"/>
              <a:t>即在识别图片是什么的基础上，还需定位识别对象的位置，并框出。</a:t>
            </a:r>
            <a:endParaRPr lang="zh-CN" altLang="en-US" sz="2400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845560" y="1186180"/>
            <a:ext cx="7691755" cy="463931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75740" y="819150"/>
            <a:ext cx="9431655" cy="52762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b="32444"/>
          <a:stretch>
            <a:fillRect/>
          </a:stretch>
        </p:blipFill>
        <p:spPr>
          <a:xfrm>
            <a:off x="1198245" y="1000125"/>
            <a:ext cx="10088880" cy="370903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15390" y="5044440"/>
            <a:ext cx="100717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总结而言，</a:t>
            </a:r>
            <a:r>
              <a:rPr lang="en-US" altLang="zh-CN" sz="2400"/>
              <a:t>yolov3</a:t>
            </a:r>
            <a:r>
              <a:rPr lang="zh-CN" altLang="en-US" sz="2400"/>
              <a:t>不过是把一张图片划分成不同的网格，每个网格点负责一个区域的预测，只要物体的中心点落在这个区域，这个物体就由这个网格点来确定。</a:t>
            </a:r>
            <a:endParaRPr lang="zh-CN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3" name="图片 102"/>
          <p:cNvPicPr/>
          <p:nvPr/>
        </p:nvPicPr>
        <p:blipFill>
          <a:blip r:embed="rId3"/>
          <a:srcRect r="-7131" b="-15067"/>
          <a:stretch>
            <a:fillRect/>
          </a:stretch>
        </p:blipFill>
        <p:spPr>
          <a:xfrm>
            <a:off x="736600" y="929005"/>
            <a:ext cx="11076305" cy="6076315"/>
          </a:xfrm>
          <a:prstGeom prst="flowChartInternalStorage">
            <a:avLst/>
          </a:prstGeom>
          <a:noFill/>
          <a:ln w="9525">
            <a:noFill/>
          </a:ln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66885" y="5949950"/>
            <a:ext cx="1638300" cy="1905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66885" y="5949950"/>
            <a:ext cx="1638300" cy="19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525" y="730250"/>
            <a:ext cx="7769860" cy="135636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94640" y="2086610"/>
            <a:ext cx="4154805" cy="3981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720465" y="1903730"/>
            <a:ext cx="3053080" cy="251968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66885" y="5949950"/>
            <a:ext cx="1638300" cy="190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-31750" y="801370"/>
            <a:ext cx="8846185" cy="11391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52450" y="2422525"/>
            <a:ext cx="5543550" cy="28860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-31750" y="638493"/>
            <a:ext cx="1221105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66885" y="5949950"/>
            <a:ext cx="1638300" cy="190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637280" y="892175"/>
            <a:ext cx="6372225" cy="48291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9525" y="6451600"/>
            <a:ext cx="12171363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148" name="文本框 1"/>
          <p:cNvSpPr txBox="1"/>
          <p:nvPr/>
        </p:nvSpPr>
        <p:spPr>
          <a:xfrm>
            <a:off x="9525" y="6451600"/>
            <a:ext cx="12169775" cy="398463"/>
          </a:xfrm>
          <a:prstGeom prst="rect">
            <a:avLst/>
          </a:prstGeom>
          <a:solidFill>
            <a:schemeClr val="bg2"/>
          </a:solidFill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endParaRPr lang="en-US" altLang="zh-CN" sz="2000" b="1" dirty="0">
              <a:solidFill>
                <a:srgbClr val="1F4E79"/>
              </a:solidFill>
              <a:latin typeface="Times New Roman" panose="02020603050405020304" charset="0"/>
              <a:ea typeface="微软雅黑" panose="020B0503020204020204" charset="-122"/>
              <a:sym typeface="微软雅黑" panose="020B0503020204020204" charset="-122"/>
            </a:endParaRPr>
          </a:p>
        </p:txBody>
      </p:sp>
      <p:sp>
        <p:nvSpPr>
          <p:cNvPr id="6149" name="文本框 2"/>
          <p:cNvSpPr txBox="1"/>
          <p:nvPr/>
        </p:nvSpPr>
        <p:spPr>
          <a:xfrm>
            <a:off x="3575050" y="6481763"/>
            <a:ext cx="4849813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lstStyle/>
          <a:p>
            <a:r>
              <a:rPr lang="en-US" altLang="zh-CN" b="1" dirty="0">
                <a:solidFill>
                  <a:srgbClr val="1F4E79"/>
                </a:solidFill>
                <a:latin typeface="Times New Roman" panose="02020603050405020304" charset="0"/>
                <a:ea typeface="微软雅黑" panose="020B0503020204020204" charset="-122"/>
                <a:sym typeface="微软雅黑" panose="020B0503020204020204" charset="-122"/>
              </a:rPr>
              <a:t>Shandong University of Science and Technology</a:t>
            </a:r>
            <a:endParaRPr lang="zh-CN" altLang="en-US" dirty="0">
              <a:latin typeface="Calibri" panose="020F0502020204030204" charset="0"/>
              <a:ea typeface="微软雅黑" panose="020B0503020204020204" charset="-122"/>
            </a:endParaRPr>
          </a:p>
        </p:txBody>
      </p:sp>
      <p:graphicFrame>
        <p:nvGraphicFramePr>
          <p:cNvPr id="16" name="对象 15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" r:id="rId1" imgW="914400" imgH="215900" progId="Equation.KSEE3">
                  <p:embed/>
                </p:oleObj>
              </mc:Choice>
              <mc:Fallback>
                <p:oleObj name="" r:id="rId1" imgW="914400" imgH="215900" progId="Equation.KSEE3">
                  <p:embed/>
                  <p:pic>
                    <p:nvPicPr>
                      <p:cNvPr id="0" name="图片 102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366885" y="5949950"/>
            <a:ext cx="1638300" cy="190500"/>
          </a:xfrm>
          <a:prstGeom prst="rect">
            <a:avLst/>
          </a:prstGeom>
        </p:spPr>
      </p:pic>
      <p:pic>
        <p:nvPicPr>
          <p:cNvPr id="6" name="图片 5" descr="image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040" y="227330"/>
            <a:ext cx="3956050" cy="2967355"/>
          </a:xfrm>
          <a:prstGeom prst="rect">
            <a:avLst/>
          </a:prstGeom>
        </p:spPr>
      </p:pic>
      <p:pic>
        <p:nvPicPr>
          <p:cNvPr id="8" name="图片 7" descr="outpu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" y="3321050"/>
            <a:ext cx="3956685" cy="2967990"/>
          </a:xfrm>
          <a:prstGeom prst="rect">
            <a:avLst/>
          </a:prstGeom>
        </p:spPr>
      </p:pic>
      <p:pic>
        <p:nvPicPr>
          <p:cNvPr id="9" name="图片 8" descr="image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8805" y="102870"/>
            <a:ext cx="3559810" cy="3218180"/>
          </a:xfrm>
          <a:prstGeom prst="rect">
            <a:avLst/>
          </a:prstGeom>
        </p:spPr>
      </p:pic>
      <p:pic>
        <p:nvPicPr>
          <p:cNvPr id="10" name="图片 9" descr="tmpbtxokb8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93895" y="3412490"/>
            <a:ext cx="3474720" cy="3069590"/>
          </a:xfrm>
          <a:prstGeom prst="rect">
            <a:avLst/>
          </a:prstGeom>
        </p:spPr>
      </p:pic>
      <p:pic>
        <p:nvPicPr>
          <p:cNvPr id="11" name="图片 10" descr="tmpbbz9almp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085" y="3413760"/>
            <a:ext cx="3067685" cy="3007360"/>
          </a:xfrm>
          <a:prstGeom prst="rect">
            <a:avLst/>
          </a:prstGeom>
        </p:spPr>
      </p:pic>
      <p:pic>
        <p:nvPicPr>
          <p:cNvPr id="12" name="图片 11" descr="000000139801_GT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7695" y="102870"/>
            <a:ext cx="3688080" cy="328041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PP_MARK_KEY" val="7229fe4d-fce0-47b3-9dc2-e6d5db40320d"/>
  <p:tag name="COMMONDATA" val="eyJoZGlkIjoiMWY5NWQ1ZWRjZjRkYTY3YjM1YTIxZDdhZmZlYTQ1MzMifQ=="/>
</p:tagLst>
</file>

<file path=ppt/tags/tag2.xml><?xml version="1.0" encoding="utf-8"?>
<p:tagLst xmlns:p="http://schemas.openxmlformats.org/presentationml/2006/main">
  <p:tag name="KSO_WM_SLIDE_MODEL_TYPE" val="cover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521</Words>
  <Application>WPS 演示</Application>
  <PresentationFormat>宽屏</PresentationFormat>
  <Paragraphs>27</Paragraphs>
  <Slides>9</Slides>
  <Notes>92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9</vt:i4>
      </vt:variant>
    </vt:vector>
  </HeadingPairs>
  <TitlesOfParts>
    <vt:vector size="26" baseType="lpstr">
      <vt:lpstr>Arial</vt:lpstr>
      <vt:lpstr>宋体</vt:lpstr>
      <vt:lpstr>Wingdings</vt:lpstr>
      <vt:lpstr>Calibri</vt:lpstr>
      <vt:lpstr>微软雅黑</vt:lpstr>
      <vt:lpstr>Impact</vt:lpstr>
      <vt:lpstr>Times New Roman</vt:lpstr>
      <vt:lpstr>Arial Unicode MS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Predator–prey survival pressure is sufficient to evolve swarming behaviors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Self-Supervised Hypergraph Convolutional Networks for Session-based Recommendation</dc:title>
  <dc:creator>zhouhui</dc:creator>
  <cp:lastModifiedBy>kákàじ★ve</cp:lastModifiedBy>
  <cp:revision>900</cp:revision>
  <dcterms:created xsi:type="dcterms:W3CDTF">2019-05-11T04:53:00Z</dcterms:created>
  <dcterms:modified xsi:type="dcterms:W3CDTF">2023-12-22T11:43:32Z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2052-12.1.0.15990</vt:lpwstr>
  </property>
  <property fmtid="{D5CDD505-2E9C-101B-9397-08002B2CF9AE}" pid="3" name="ICV">
    <vt:lpwstr>1E5BDE063D2845B6ACD2D7848F12699A_12</vt:lpwstr>
  </property>
</Properties>
</file>